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DM Sans" pitchFamily="2" charset="0"/>
      <p:regular r:id="rId16"/>
    </p:embeddedFont>
    <p:embeddedFont>
      <p:font typeface="DM Sans Bold" panose="020B0604020202020204" charset="0"/>
      <p:regular r:id="rId17"/>
    </p:embeddedFont>
    <p:embeddedFont>
      <p:font typeface="Lora" pitchFamily="2" charset="0"/>
      <p:regular r:id="rId18"/>
    </p:embeddedFont>
    <p:embeddedFont>
      <p:font typeface="Lora Bold" panose="020B0604020202020204" charset="0"/>
      <p:regular r:id="rId19"/>
    </p:embeddedFont>
    <p:embeddedFont>
      <p:font typeface="Montserrat Light" panose="020F0502020204030204" pitchFamily="2" charset="0"/>
      <p:regular r:id="rId20"/>
    </p:embeddedFont>
    <p:embeddedFont>
      <p:font typeface="Open Sauce Bold" panose="020B0604020202020204" charset="0"/>
      <p:regular r:id="rId21"/>
    </p:embeddedFont>
    <p:embeddedFont>
      <p:font typeface="Oswald Bold" panose="020B0604020202020204" charset="0"/>
      <p:regular r:id="rId22"/>
    </p:embeddedFont>
    <p:embeddedFont>
      <p:font typeface="Raleway Bold" panose="020B0604020202020204" charset="0"/>
      <p:regular r:id="rId23"/>
    </p:embeddedFont>
    <p:embeddedFont>
      <p:font typeface="Raleway Bold Italics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83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svg"/><Relationship Id="rId12" Type="http://schemas.openxmlformats.org/officeDocument/2006/relationships/image" Target="../media/image13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11" Type="http://schemas.openxmlformats.org/officeDocument/2006/relationships/image" Target="../media/image3.svg"/><Relationship Id="rId5" Type="http://schemas.openxmlformats.org/officeDocument/2006/relationships/image" Target="../media/image8.png"/><Relationship Id="rId10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AK2z9v2j3t0Lo1L-esbGjvU4HbX3uGTX/view?usp=drive_link" TargetMode="External"/><Relationship Id="rId3" Type="http://schemas.openxmlformats.org/officeDocument/2006/relationships/image" Target="../media/image25.png"/><Relationship Id="rId7" Type="http://schemas.openxmlformats.org/officeDocument/2006/relationships/hyperlink" Target="https://wallethub.com/d/wells-fargo-active-cash-card-3346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google.com/spreadsheets/d/1LdeIz7668kJmZAvT7arpRJiPQxNpUmoJ/edit?usp=drive_link&amp;ouid=103921193536402738085&amp;rtpof=true&amp;sd=true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26.svg"/><Relationship Id="rId9" Type="http://schemas.openxmlformats.org/officeDocument/2006/relationships/hyperlink" Target="https://wallethub.com/d/wells-fargo-active-cash-card-3346c#review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lab.research.google.com/drive/1QSrIIFmDePgvhZ6_ssOywMZn0lRVikQ8#scrollTo=CEBpql5zWKS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659121">
            <a:off x="14232256" y="5457811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281293" y="-4848412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861626" y="5143500"/>
            <a:ext cx="5250905" cy="4114800"/>
          </a:xfrm>
          <a:custGeom>
            <a:avLst/>
            <a:gdLst/>
            <a:ahLst/>
            <a:cxnLst/>
            <a:rect l="l" t="t" r="r" b="b"/>
            <a:pathLst>
              <a:path w="5250905" h="4114800">
                <a:moveTo>
                  <a:pt x="0" y="0"/>
                </a:moveTo>
                <a:lnTo>
                  <a:pt x="5250905" y="0"/>
                </a:lnTo>
                <a:lnTo>
                  <a:pt x="52509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51826" y="2104651"/>
            <a:ext cx="15607474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9"/>
              </a:lnSpc>
            </a:pPr>
            <a:r>
              <a:rPr lang="en-US" sz="7500" b="1" spc="735">
                <a:solidFill>
                  <a:srgbClr val="231F20"/>
                </a:solidFill>
                <a:latin typeface="Raleway Bold"/>
                <a:ea typeface="Raleway Bold"/>
                <a:cs typeface="Raleway Bold"/>
                <a:sym typeface="Raleway Bold"/>
              </a:rPr>
              <a:t>Credit Card Benefits Comparison Dashboard​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56410" y="720231"/>
            <a:ext cx="11770392" cy="855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88"/>
              </a:lnSpc>
            </a:pPr>
            <a:r>
              <a:rPr lang="en-US" sz="5063" spc="496">
                <a:solidFill>
                  <a:srgbClr val="231F20"/>
                </a:solidFill>
                <a:latin typeface="Lora"/>
                <a:ea typeface="Lora"/>
                <a:cs typeface="Lora"/>
                <a:sym typeface="Lora"/>
              </a:rPr>
              <a:t>BIA 660-B WEB MINING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459534" y="3442596"/>
            <a:ext cx="13368931" cy="6099575"/>
          </a:xfrm>
          <a:custGeom>
            <a:avLst/>
            <a:gdLst/>
            <a:ahLst/>
            <a:cxnLst/>
            <a:rect l="l" t="t" r="r" b="b"/>
            <a:pathLst>
              <a:path w="13368931" h="6099575">
                <a:moveTo>
                  <a:pt x="0" y="0"/>
                </a:moveTo>
                <a:lnTo>
                  <a:pt x="13368932" y="0"/>
                </a:lnTo>
                <a:lnTo>
                  <a:pt x="13368932" y="6099574"/>
                </a:lnTo>
                <a:lnTo>
                  <a:pt x="0" y="60995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b="1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EDA INSIGHTS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58315" y="5407650"/>
            <a:ext cx="5726042" cy="4598869"/>
          </a:xfrm>
          <a:custGeom>
            <a:avLst/>
            <a:gdLst/>
            <a:ahLst/>
            <a:cxnLst/>
            <a:rect l="l" t="t" r="r" b="b"/>
            <a:pathLst>
              <a:path w="5726042" h="4598869">
                <a:moveTo>
                  <a:pt x="0" y="0"/>
                </a:moveTo>
                <a:lnTo>
                  <a:pt x="5726042" y="0"/>
                </a:lnTo>
                <a:lnTo>
                  <a:pt x="5726042" y="4598868"/>
                </a:lnTo>
                <a:lnTo>
                  <a:pt x="0" y="45988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028700" y="3263950"/>
            <a:ext cx="16230600" cy="2125077"/>
            <a:chOff x="0" y="0"/>
            <a:chExt cx="21640800" cy="2833437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1640800" cy="2833437"/>
              <a:chOff x="0" y="0"/>
              <a:chExt cx="3134393" cy="41038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134393" cy="410387"/>
              </a:xfrm>
              <a:custGeom>
                <a:avLst/>
                <a:gdLst/>
                <a:ahLst/>
                <a:cxnLst/>
                <a:rect l="l" t="t" r="r" b="b"/>
                <a:pathLst>
                  <a:path w="3134393" h="410387">
                    <a:moveTo>
                      <a:pt x="0" y="0"/>
                    </a:moveTo>
                    <a:lnTo>
                      <a:pt x="3134393" y="0"/>
                    </a:lnTo>
                    <a:lnTo>
                      <a:pt x="3134393" y="410387"/>
                    </a:lnTo>
                    <a:lnTo>
                      <a:pt x="0" y="41038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3134393" cy="4294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793325" y="355252"/>
              <a:ext cx="20107726" cy="2254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27768" lvl="1" indent="-213884" algn="l">
                <a:lnSpc>
                  <a:spcPts val="2734"/>
                </a:lnSpc>
                <a:buFont typeface="Arial"/>
                <a:buChar char="•"/>
              </a:pPr>
              <a:r>
                <a:rPr lang="en-US" sz="1981" spc="194">
                  <a:solidFill>
                    <a:srgbClr val="231F20"/>
                  </a:solidFill>
                  <a:latin typeface="DM Sans"/>
                  <a:ea typeface="DM Sans"/>
                  <a:cs typeface="DM Sans"/>
                  <a:sym typeface="DM Sans"/>
                </a:rPr>
                <a:t>Key Findings</a:t>
              </a:r>
            </a:p>
            <a:p>
              <a:pPr marL="855537" lvl="2" indent="-285179" algn="l">
                <a:lnSpc>
                  <a:spcPts val="2734"/>
                </a:lnSpc>
                <a:buFont typeface="Arial"/>
                <a:buChar char="⚬"/>
              </a:pPr>
              <a:r>
                <a:rPr lang="en-US" sz="1981" spc="194">
                  <a:solidFill>
                    <a:srgbClr val="231F20"/>
                  </a:solidFill>
                  <a:latin typeface="DM Sans"/>
                  <a:ea typeface="DM Sans"/>
                  <a:cs typeface="DM Sans"/>
                  <a:sym typeface="DM Sans"/>
                </a:rPr>
                <a:t>Rewards Rate: User sentiment does not significantly differ between 2% and 5% rewards rates.</a:t>
              </a:r>
            </a:p>
            <a:p>
              <a:pPr marL="855537" lvl="2" indent="-285179" algn="l">
                <a:lnSpc>
                  <a:spcPts val="2734"/>
                </a:lnSpc>
                <a:buFont typeface="Arial"/>
                <a:buChar char="⚬"/>
              </a:pPr>
              <a:r>
                <a:rPr lang="en-US" sz="1981" spc="194">
                  <a:solidFill>
                    <a:srgbClr val="231F20"/>
                  </a:solidFill>
                  <a:latin typeface="DM Sans"/>
                  <a:ea typeface="DM Sans"/>
                  <a:cs typeface="DM Sans"/>
                  <a:sym typeface="DM Sans"/>
                </a:rPr>
                <a:t>Bonus Offer: Cards with $200 bonuses show equal sentiment distribution, indicating minimal influence on satisfaction.</a:t>
              </a:r>
            </a:p>
            <a:p>
              <a:pPr marL="855537" lvl="2" indent="-285179" algn="l">
                <a:lnSpc>
                  <a:spcPts val="2734"/>
                </a:lnSpc>
                <a:buFont typeface="Arial"/>
                <a:buChar char="⚬"/>
              </a:pPr>
              <a:r>
                <a:rPr lang="en-US" sz="1981" spc="194">
                  <a:solidFill>
                    <a:srgbClr val="231F20"/>
                  </a:solidFill>
                  <a:latin typeface="DM Sans"/>
                  <a:ea typeface="DM Sans"/>
                  <a:cs typeface="DM Sans"/>
                  <a:sym typeface="DM Sans"/>
                </a:rPr>
                <a:t>Regular APR: No strong correlation between APR values and user sentiment.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6260582" y="5407650"/>
            <a:ext cx="5766835" cy="4598869"/>
          </a:xfrm>
          <a:custGeom>
            <a:avLst/>
            <a:gdLst/>
            <a:ahLst/>
            <a:cxnLst/>
            <a:rect l="l" t="t" r="r" b="b"/>
            <a:pathLst>
              <a:path w="5766835" h="4598869">
                <a:moveTo>
                  <a:pt x="0" y="0"/>
                </a:moveTo>
                <a:lnTo>
                  <a:pt x="5766836" y="0"/>
                </a:lnTo>
                <a:lnTo>
                  <a:pt x="5766836" y="4598868"/>
                </a:lnTo>
                <a:lnTo>
                  <a:pt x="0" y="45988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2299501" y="5407650"/>
            <a:ext cx="5755362" cy="4598869"/>
          </a:xfrm>
          <a:custGeom>
            <a:avLst/>
            <a:gdLst/>
            <a:ahLst/>
            <a:cxnLst/>
            <a:rect l="l" t="t" r="r" b="b"/>
            <a:pathLst>
              <a:path w="5755362" h="4598869">
                <a:moveTo>
                  <a:pt x="0" y="0"/>
                </a:moveTo>
                <a:lnTo>
                  <a:pt x="5755362" y="0"/>
                </a:lnTo>
                <a:lnTo>
                  <a:pt x="5755362" y="4598868"/>
                </a:lnTo>
                <a:lnTo>
                  <a:pt x="0" y="45988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b="1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EDA INSIGHTS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87923">
            <a:off x="14257355" y="-9034097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87923">
            <a:off x="-5152329" y="817378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451591" y="5576627"/>
            <a:ext cx="5807709" cy="4499866"/>
          </a:xfrm>
          <a:custGeom>
            <a:avLst/>
            <a:gdLst/>
            <a:ahLst/>
            <a:cxnLst/>
            <a:rect l="l" t="t" r="r" b="b"/>
            <a:pathLst>
              <a:path w="5807709" h="4499866">
                <a:moveTo>
                  <a:pt x="0" y="0"/>
                </a:moveTo>
                <a:lnTo>
                  <a:pt x="5807709" y="0"/>
                </a:lnTo>
                <a:lnTo>
                  <a:pt x="5807709" y="4499867"/>
                </a:lnTo>
                <a:lnTo>
                  <a:pt x="0" y="44998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451591" y="1744806"/>
            <a:ext cx="5807709" cy="3615299"/>
          </a:xfrm>
          <a:custGeom>
            <a:avLst/>
            <a:gdLst/>
            <a:ahLst/>
            <a:cxnLst/>
            <a:rect l="l" t="t" r="r" b="b"/>
            <a:pathLst>
              <a:path w="5807709" h="3615299">
                <a:moveTo>
                  <a:pt x="0" y="0"/>
                </a:moveTo>
                <a:lnTo>
                  <a:pt x="5807709" y="0"/>
                </a:lnTo>
                <a:lnTo>
                  <a:pt x="5807709" y="3615299"/>
                </a:lnTo>
                <a:lnTo>
                  <a:pt x="0" y="36152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077249" y="7497139"/>
            <a:ext cx="5895667" cy="2579354"/>
          </a:xfrm>
          <a:custGeom>
            <a:avLst/>
            <a:gdLst/>
            <a:ahLst/>
            <a:cxnLst/>
            <a:rect l="l" t="t" r="r" b="b"/>
            <a:pathLst>
              <a:path w="5895667" h="2579354">
                <a:moveTo>
                  <a:pt x="0" y="0"/>
                </a:moveTo>
                <a:lnTo>
                  <a:pt x="5895667" y="0"/>
                </a:lnTo>
                <a:lnTo>
                  <a:pt x="5895667" y="2579355"/>
                </a:lnTo>
                <a:lnTo>
                  <a:pt x="0" y="25793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0" y="494342"/>
            <a:ext cx="15413063" cy="1031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62"/>
              </a:lnSpc>
              <a:spcBef>
                <a:spcPct val="0"/>
              </a:spcBef>
            </a:pPr>
            <a:r>
              <a:rPr lang="en-US" sz="6132" b="1" spc="60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RECOMMENDATION BASED ON REVIEWS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841643"/>
            <a:ext cx="8974891" cy="654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2886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Random Forest Classifier.</a:t>
            </a:r>
          </a:p>
          <a:p>
            <a:pPr algn="l">
              <a:lnSpc>
                <a:spcPts val="4040"/>
              </a:lnSpc>
            </a:pPr>
            <a:endParaRPr lang="en-US" sz="2886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algn="l">
              <a:lnSpc>
                <a:spcPts val="4040"/>
              </a:lnSpc>
            </a:pPr>
            <a:r>
              <a:rPr lang="en-US" sz="2886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Process Overview:</a:t>
            </a:r>
          </a:p>
          <a:p>
            <a:pPr marL="623151" lvl="1" indent="-311575" algn="l">
              <a:lnSpc>
                <a:spcPts val="4040"/>
              </a:lnSpc>
              <a:buAutoNum type="arabicPeriod"/>
            </a:pPr>
            <a:r>
              <a:rPr lang="en-US" sz="2886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 Preprocessing</a:t>
            </a:r>
          </a:p>
          <a:p>
            <a:pPr marL="623151" lvl="1" indent="-311575" algn="l">
              <a:lnSpc>
                <a:spcPts val="4040"/>
              </a:lnSpc>
              <a:buAutoNum type="arabicPeriod"/>
            </a:pPr>
            <a:r>
              <a:rPr lang="en-US" sz="2886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Model</a:t>
            </a:r>
          </a:p>
          <a:p>
            <a:pPr marL="623151" lvl="1" indent="-311575" algn="l">
              <a:lnSpc>
                <a:spcPts val="4040"/>
              </a:lnSpc>
              <a:buAutoNum type="arabicPeriod"/>
            </a:pPr>
            <a:r>
              <a:rPr lang="en-US" sz="2886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Sentiment Prediction</a:t>
            </a:r>
          </a:p>
          <a:p>
            <a:pPr algn="l">
              <a:lnSpc>
                <a:spcPts val="4040"/>
              </a:lnSpc>
            </a:pPr>
            <a:endParaRPr lang="en-US" sz="2886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algn="l">
              <a:lnSpc>
                <a:spcPts val="4040"/>
              </a:lnSpc>
            </a:pPr>
            <a:r>
              <a:rPr lang="en-US" sz="2886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Key Results:</a:t>
            </a:r>
          </a:p>
          <a:p>
            <a:pPr marL="623151" lvl="1" indent="-311575" algn="l">
              <a:lnSpc>
                <a:spcPts val="4040"/>
              </a:lnSpc>
              <a:buAutoNum type="arabicPeriod"/>
            </a:pPr>
            <a:r>
              <a:rPr lang="en-US" sz="2886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Model Performance (accuracy 78%, f1 75-80%)</a:t>
            </a:r>
          </a:p>
          <a:p>
            <a:pPr marL="623151" lvl="1" indent="-311575" algn="l">
              <a:lnSpc>
                <a:spcPts val="4040"/>
              </a:lnSpc>
              <a:buAutoNum type="arabicPeriod"/>
            </a:pPr>
            <a:r>
              <a:rPr lang="en-US" sz="2886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Top Features</a:t>
            </a:r>
          </a:p>
          <a:p>
            <a:pPr marL="623151" lvl="1" indent="-311575" algn="l">
              <a:lnSpc>
                <a:spcPts val="4040"/>
              </a:lnSpc>
              <a:buAutoNum type="arabicPeriod"/>
            </a:pPr>
            <a:r>
              <a:rPr lang="en-US" sz="2886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Top 5 Recommended Cards</a:t>
            </a:r>
          </a:p>
          <a:p>
            <a:pPr algn="l">
              <a:lnSpc>
                <a:spcPts val="4040"/>
              </a:lnSpc>
            </a:pPr>
            <a:endParaRPr lang="en-US" sz="2886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algn="l">
              <a:lnSpc>
                <a:spcPts val="4040"/>
              </a:lnSpc>
            </a:pPr>
            <a:endParaRPr lang="en-US" sz="2886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720102" y="3030981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CONCLUSION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720102" y="4905847"/>
            <a:ext cx="10951206" cy="4534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699" lvl="1" indent="-312849" algn="l">
              <a:lnSpc>
                <a:spcPts val="3999"/>
              </a:lnSpc>
              <a:buFont typeface="Arial"/>
              <a:buChar char="•"/>
            </a:pPr>
            <a:r>
              <a:rPr lang="en-US" sz="2898" spc="28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Impact:</a:t>
            </a:r>
          </a:p>
          <a:p>
            <a:pPr marL="1251398" lvl="2" indent="-417133" algn="l">
              <a:lnSpc>
                <a:spcPts val="3999"/>
              </a:lnSpc>
              <a:buFont typeface="Arial"/>
              <a:buChar char="⚬"/>
            </a:pPr>
            <a:r>
              <a:rPr lang="en-US" sz="2898" spc="28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Demonstrated how online reviews can guide user-focused recommendations.</a:t>
            </a:r>
          </a:p>
          <a:p>
            <a:pPr marL="1251398" lvl="2" indent="-417133" algn="l">
              <a:lnSpc>
                <a:spcPts val="3999"/>
              </a:lnSpc>
              <a:buFont typeface="Arial"/>
              <a:buChar char="⚬"/>
            </a:pPr>
            <a:r>
              <a:rPr lang="en-US" sz="2898" spc="28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Highlighted the role of sentiment analysis in understanding consumer needs.</a:t>
            </a:r>
          </a:p>
          <a:p>
            <a:pPr marL="625699" lvl="1" indent="-312849" algn="l">
              <a:lnSpc>
                <a:spcPts val="3999"/>
              </a:lnSpc>
              <a:buFont typeface="Arial"/>
              <a:buChar char="•"/>
            </a:pPr>
            <a:r>
              <a:rPr lang="en-US" sz="2898" spc="28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Future Scope:</a:t>
            </a:r>
          </a:p>
          <a:p>
            <a:pPr marL="1251398" lvl="2" indent="-417133" algn="l">
              <a:lnSpc>
                <a:spcPts val="3999"/>
              </a:lnSpc>
              <a:buFont typeface="Arial"/>
              <a:buChar char="⚬"/>
            </a:pPr>
            <a:r>
              <a:rPr lang="en-US" sz="2898" spc="28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Incorporate personalized recommendations.</a:t>
            </a:r>
          </a:p>
          <a:p>
            <a:pPr marL="1251398" lvl="2" indent="-417133" algn="l">
              <a:lnSpc>
                <a:spcPts val="3999"/>
              </a:lnSpc>
              <a:buFont typeface="Arial"/>
              <a:buChar char="⚬"/>
            </a:pPr>
            <a:r>
              <a:rPr lang="en-US" sz="2898" spc="28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Expand datasets for more diverse insights.</a:t>
            </a:r>
          </a:p>
          <a:p>
            <a:pPr algn="l">
              <a:lnSpc>
                <a:spcPts val="3999"/>
              </a:lnSpc>
            </a:pPr>
            <a:endParaRPr lang="en-US" sz="2898" spc="284">
              <a:solidFill>
                <a:srgbClr val="F5FFF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24199" y="2569031"/>
            <a:ext cx="8097687" cy="412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60"/>
              </a:lnSpc>
            </a:pPr>
            <a:r>
              <a:rPr lang="en-US" sz="12000" b="1" spc="1176">
                <a:solidFill>
                  <a:srgbClr val="231F20"/>
                </a:solidFill>
                <a:latin typeface="Raleway Bold"/>
                <a:ea typeface="Raleway Bold"/>
                <a:cs typeface="Raleway Bold"/>
                <a:sym typeface="Raleway Bold"/>
              </a:rPr>
              <a:t>THANK </a:t>
            </a:r>
          </a:p>
          <a:p>
            <a:pPr marL="0" lvl="0" indent="0" algn="ctr">
              <a:lnSpc>
                <a:spcPts val="16560"/>
              </a:lnSpc>
              <a:spcBef>
                <a:spcPct val="0"/>
              </a:spcBef>
            </a:pPr>
            <a:r>
              <a:rPr lang="en-US" sz="12000" b="1" spc="1176">
                <a:solidFill>
                  <a:srgbClr val="231F20"/>
                </a:solidFill>
                <a:latin typeface="Raleway Bold"/>
                <a:ea typeface="Raleway Bold"/>
                <a:cs typeface="Raleway Bold"/>
                <a:sym typeface="Raleway Bold"/>
              </a:rPr>
              <a:t>YOU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19320" y="741719"/>
            <a:ext cx="7416941" cy="1693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b="1" spc="978">
                <a:solidFill>
                  <a:srgbClr val="231F20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732392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50954" y="817421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3333137"/>
            <a:ext cx="5790503" cy="45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7"/>
              </a:lnSpc>
            </a:pPr>
            <a:r>
              <a:rPr lang="en-US" sz="2824" spc="27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PROBLEM STATEMENT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4127355"/>
            <a:ext cx="6076629" cy="45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7"/>
              </a:lnSpc>
            </a:pPr>
            <a:r>
              <a:rPr lang="en-US" sz="2824" spc="27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GOALS AND OBJECTIVES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5047445"/>
            <a:ext cx="6864071" cy="45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97"/>
              </a:lnSpc>
              <a:spcBef>
                <a:spcPct val="0"/>
              </a:spcBef>
            </a:pPr>
            <a:r>
              <a:rPr lang="en-US" sz="2824" spc="27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DATA AND DATA COLLECTION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5841663"/>
            <a:ext cx="6076629" cy="45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97"/>
              </a:lnSpc>
              <a:spcBef>
                <a:spcPct val="0"/>
              </a:spcBef>
            </a:pPr>
            <a:r>
              <a:rPr lang="en-US" sz="2824" spc="27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EDA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6642507"/>
            <a:ext cx="6076629" cy="45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97"/>
              </a:lnSpc>
              <a:spcBef>
                <a:spcPct val="0"/>
              </a:spcBef>
            </a:pPr>
            <a:r>
              <a:rPr lang="en-US" sz="2824" spc="27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ARCHITECTURE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07430" y="7434884"/>
            <a:ext cx="5790503" cy="45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97"/>
              </a:lnSpc>
              <a:spcBef>
                <a:spcPct val="0"/>
              </a:spcBef>
            </a:pPr>
            <a:r>
              <a:rPr lang="en-US" sz="2824" spc="27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RESULTS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07430" y="8279265"/>
            <a:ext cx="6076629" cy="45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97"/>
              </a:lnSpc>
              <a:spcBef>
                <a:spcPct val="0"/>
              </a:spcBef>
            </a:pPr>
            <a:r>
              <a:rPr lang="en-US" sz="2824" spc="27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CONCLUSION</a:t>
            </a: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431036" y="3396305"/>
            <a:ext cx="9610044" cy="1948998"/>
            <a:chOff x="0" y="0"/>
            <a:chExt cx="3682024" cy="7467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474235" y="3673321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2142191" y="5777447"/>
            <a:ext cx="9610044" cy="1948998"/>
            <a:chOff x="0" y="0"/>
            <a:chExt cx="3682024" cy="74674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371799" y="6162574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908899" y="5856596"/>
            <a:ext cx="7132181" cy="174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50"/>
              </a:lnSpc>
              <a:spcBef>
                <a:spcPct val="0"/>
              </a:spcBef>
            </a:pPr>
            <a:r>
              <a:rPr lang="en-US" sz="2500" spc="245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Address the difficulty faced by consumers when choosing a credit card service by providing a Recommendation Dashboard</a:t>
            </a:r>
          </a:p>
        </p:txBody>
      </p:sp>
      <p:sp>
        <p:nvSpPr>
          <p:cNvPr id="14" name="Freeform 14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5" name="Picture 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25202" r="25202"/>
          <a:stretch>
            <a:fillRect/>
          </a:stretch>
        </p:blipFill>
        <p:spPr>
          <a:xfrm>
            <a:off x="11317305" y="1824680"/>
            <a:ext cx="6328769" cy="727373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41251" y="1691330"/>
            <a:ext cx="10744342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49"/>
              </a:lnSpc>
            </a:pPr>
            <a:r>
              <a:rPr lang="en-US" sz="7500" spc="735">
                <a:solidFill>
                  <a:srgbClr val="231F20"/>
                </a:solidFill>
                <a:latin typeface="Lora"/>
                <a:ea typeface="Lora"/>
                <a:cs typeface="Lora"/>
                <a:sym typeface="Lora"/>
              </a:rPr>
              <a:t>Problem Statement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908899" y="3708817"/>
            <a:ext cx="7132181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9"/>
              </a:lnSpc>
              <a:spcBef>
                <a:spcPct val="0"/>
              </a:spcBef>
            </a:pPr>
            <a:r>
              <a:rPr lang="en-US" sz="2499" spc="24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Analyze user sentiment around different credit card features through user reviews available on the internet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Objective n° 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92444" y="1263090"/>
            <a:ext cx="12503112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9"/>
              </a:lnSpc>
            </a:pPr>
            <a:r>
              <a:rPr lang="en-US" sz="7500" spc="397">
                <a:solidFill>
                  <a:srgbClr val="231F20"/>
                </a:solidFill>
                <a:latin typeface="Lora"/>
                <a:ea typeface="Lora"/>
                <a:cs typeface="Lora"/>
                <a:sym typeface="Lora"/>
              </a:rPr>
              <a:t>GOALS AND OBJECTIVES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30975" y="4035716"/>
            <a:ext cx="3360904" cy="2664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200" spc="215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Data Collection:-</a:t>
            </a:r>
          </a:p>
          <a:p>
            <a:pPr marL="474981" lvl="1" indent="-237491" algn="l">
              <a:lnSpc>
                <a:spcPts val="3036"/>
              </a:lnSpc>
              <a:buFont typeface="Arial"/>
              <a:buChar char="•"/>
            </a:pPr>
            <a:r>
              <a:rPr lang="en-US" sz="2200" spc="215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Scrape Data From online forums such as WalletHub</a:t>
            </a:r>
          </a:p>
          <a:p>
            <a:pPr marL="474981" lvl="1" indent="-237491" algn="l">
              <a:lnSpc>
                <a:spcPts val="3036"/>
              </a:lnSpc>
              <a:buFont typeface="Arial"/>
              <a:buChar char="•"/>
            </a:pPr>
            <a:r>
              <a:rPr lang="en-US" sz="2200" spc="215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Use pre-compiled dataset for training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218805" y="3206190"/>
            <a:ext cx="3474003" cy="647719"/>
            <a:chOff x="0" y="0"/>
            <a:chExt cx="914964" cy="1705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Objective n° 2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016556" y="4035716"/>
            <a:ext cx="6254887" cy="759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5"/>
              </a:lnSpc>
              <a:spcBef>
                <a:spcPct val="0"/>
              </a:spcBef>
            </a:pPr>
            <a:r>
              <a:rPr lang="en-US" sz="2199" spc="215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Analyze reviews through sentiment analytics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Objective n° 3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340758" y="4035716"/>
            <a:ext cx="3360904" cy="2283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35"/>
              </a:lnSpc>
              <a:spcBef>
                <a:spcPct val="0"/>
              </a:spcBef>
            </a:pPr>
            <a:r>
              <a:rPr lang="en-US" sz="2199" spc="215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Use machine learning algorithms to build a recommender system which helps consumers make informed decisions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12089" y="3155343"/>
            <a:ext cx="8619534" cy="2742658"/>
            <a:chOff x="0" y="0"/>
            <a:chExt cx="255444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4441" cy="812800"/>
            </a:xfrm>
            <a:custGeom>
              <a:avLst/>
              <a:gdLst/>
              <a:ahLst/>
              <a:cxnLst/>
              <a:rect l="l" t="t" r="r" b="b"/>
              <a:pathLst>
                <a:path w="2554441" h="812800">
                  <a:moveTo>
                    <a:pt x="2554441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554441" y="624840"/>
                  </a:lnTo>
                  <a:lnTo>
                    <a:pt x="2554441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554441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64473" y="5690994"/>
            <a:ext cx="8912891" cy="3133355"/>
            <a:chOff x="0" y="0"/>
            <a:chExt cx="2754602" cy="9683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54602" cy="968389"/>
            </a:xfrm>
            <a:custGeom>
              <a:avLst/>
              <a:gdLst/>
              <a:ahLst/>
              <a:cxnLst/>
              <a:rect l="l" t="t" r="r" b="b"/>
              <a:pathLst>
                <a:path w="2754602" h="968389">
                  <a:moveTo>
                    <a:pt x="2754602" y="0"/>
                  </a:moveTo>
                  <a:lnTo>
                    <a:pt x="0" y="0"/>
                  </a:lnTo>
                  <a:lnTo>
                    <a:pt x="0" y="780429"/>
                  </a:lnTo>
                  <a:lnTo>
                    <a:pt x="157480" y="780429"/>
                  </a:lnTo>
                  <a:lnTo>
                    <a:pt x="157480" y="968389"/>
                  </a:lnTo>
                  <a:lnTo>
                    <a:pt x="463550" y="780429"/>
                  </a:lnTo>
                  <a:lnTo>
                    <a:pt x="2754602" y="780429"/>
                  </a:lnTo>
                  <a:lnTo>
                    <a:pt x="27546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754602" cy="796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449821" y="5996615"/>
            <a:ext cx="5949573" cy="3475150"/>
          </a:xfrm>
          <a:custGeom>
            <a:avLst/>
            <a:gdLst/>
            <a:ahLst/>
            <a:cxnLst/>
            <a:rect l="l" t="t" r="r" b="b"/>
            <a:pathLst>
              <a:path w="5949573" h="3475150">
                <a:moveTo>
                  <a:pt x="0" y="0"/>
                </a:moveTo>
                <a:lnTo>
                  <a:pt x="5949573" y="0"/>
                </a:lnTo>
                <a:lnTo>
                  <a:pt x="5949573" y="3475150"/>
                </a:lnTo>
                <a:lnTo>
                  <a:pt x="0" y="3475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139" b="-71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882400" y="3944744"/>
            <a:ext cx="626160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00F0D"/>
                </a:solidFill>
                <a:latin typeface="Lora"/>
                <a:ea typeface="Lora"/>
                <a:cs typeface="Lora"/>
                <a:sym typeface="Lora"/>
              </a:rPr>
              <a:t>Includes reviews from consumers posted for various credit card services.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04616" y="6584572"/>
            <a:ext cx="7248800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00F0D"/>
                </a:solidFill>
                <a:latin typeface="Lora"/>
                <a:ea typeface="Lora"/>
                <a:cs typeface="Lora"/>
                <a:sym typeface="Lora"/>
              </a:rPr>
              <a:t>Includes card specific information such as Transfer APR, Regular APR, Annual Fee, Rewards Rate, Bonus Offers etc.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0494" y="1255855"/>
            <a:ext cx="11471715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349"/>
              </a:lnSpc>
              <a:spcBef>
                <a:spcPct val="0"/>
              </a:spcBef>
            </a:pPr>
            <a:r>
              <a:rPr lang="en-US" sz="7500" spc="735">
                <a:solidFill>
                  <a:srgbClr val="231F20"/>
                </a:solidFill>
                <a:latin typeface="Lora"/>
                <a:ea typeface="Lora"/>
                <a:cs typeface="Lora"/>
                <a:sym typeface="Lora"/>
              </a:rPr>
              <a:t>DATA DESCRIPTION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82400" y="3359309"/>
            <a:ext cx="502221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Reviews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04616" y="5939465"/>
            <a:ext cx="404960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Credit Card Info </a:t>
            </a:r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7863">
            <a:off x="-632073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1900353" y="3106735"/>
            <a:ext cx="4113179" cy="5658850"/>
            <a:chOff x="0" y="0"/>
            <a:chExt cx="1279723" cy="17606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9723" cy="1760624"/>
            </a:xfrm>
            <a:custGeom>
              <a:avLst/>
              <a:gdLst/>
              <a:ahLst/>
              <a:cxnLst/>
              <a:rect l="l" t="t" r="r" b="b"/>
              <a:pathLst>
                <a:path w="1279723" h="1760624">
                  <a:moveTo>
                    <a:pt x="0" y="0"/>
                  </a:moveTo>
                  <a:lnTo>
                    <a:pt x="1279723" y="0"/>
                  </a:lnTo>
                  <a:lnTo>
                    <a:pt x="1279723" y="1760624"/>
                  </a:lnTo>
                  <a:lnTo>
                    <a:pt x="0" y="1760624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79723" cy="18177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7095033" y="3106735"/>
            <a:ext cx="4113179" cy="5658850"/>
            <a:chOff x="0" y="0"/>
            <a:chExt cx="1279723" cy="17606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9723" cy="1760624"/>
            </a:xfrm>
            <a:custGeom>
              <a:avLst/>
              <a:gdLst/>
              <a:ahLst/>
              <a:cxnLst/>
              <a:rect l="l" t="t" r="r" b="b"/>
              <a:pathLst>
                <a:path w="1279723" h="1760624">
                  <a:moveTo>
                    <a:pt x="0" y="0"/>
                  </a:moveTo>
                  <a:lnTo>
                    <a:pt x="1279723" y="0"/>
                  </a:lnTo>
                  <a:lnTo>
                    <a:pt x="1279723" y="1760624"/>
                  </a:lnTo>
                  <a:lnTo>
                    <a:pt x="0" y="1760624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279723" cy="18177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2228543" y="3106735"/>
            <a:ext cx="4113179" cy="5658850"/>
            <a:chOff x="0" y="0"/>
            <a:chExt cx="1279723" cy="17606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9723" cy="1760624"/>
            </a:xfrm>
            <a:custGeom>
              <a:avLst/>
              <a:gdLst/>
              <a:ahLst/>
              <a:cxnLst/>
              <a:rect l="l" t="t" r="r" b="b"/>
              <a:pathLst>
                <a:path w="1279723" h="1760624">
                  <a:moveTo>
                    <a:pt x="0" y="0"/>
                  </a:moveTo>
                  <a:lnTo>
                    <a:pt x="1279723" y="0"/>
                  </a:lnTo>
                  <a:lnTo>
                    <a:pt x="1279723" y="1760624"/>
                  </a:lnTo>
                  <a:lnTo>
                    <a:pt x="0" y="1760624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79723" cy="18177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343797" y="1183989"/>
            <a:ext cx="13617940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49"/>
              </a:lnSpc>
              <a:spcBef>
                <a:spcPct val="0"/>
              </a:spcBef>
            </a:pPr>
            <a:r>
              <a:rPr lang="en-US" sz="7500" b="1" spc="735">
                <a:solidFill>
                  <a:srgbClr val="231F20"/>
                </a:solidFill>
                <a:latin typeface="Lora Bold"/>
                <a:ea typeface="Lora Bold"/>
                <a:cs typeface="Lora Bold"/>
                <a:sym typeface="Lora Bold"/>
              </a:rPr>
              <a:t>DATA COLLECTION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29630" y="4875398"/>
            <a:ext cx="3832541" cy="304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500"/>
              </a:lnSpc>
              <a:buFont typeface="Arial"/>
              <a:buChar char="•"/>
            </a:pPr>
            <a:r>
              <a:rPr lang="en-US" sz="2000" spc="196">
                <a:solidFill>
                  <a:srgbClr val="FFFBFB"/>
                </a:solidFill>
                <a:latin typeface="Lora"/>
                <a:ea typeface="Lora"/>
                <a:cs typeface="Lora"/>
                <a:sym typeface="Lora"/>
              </a:rPr>
              <a:t>Dataset obtained from </a:t>
            </a:r>
            <a:r>
              <a:rPr lang="en-US" sz="2000" u="sng" spc="196">
                <a:solidFill>
                  <a:srgbClr val="FFFBFB"/>
                </a:solidFill>
                <a:latin typeface="Lora"/>
                <a:ea typeface="Lora"/>
                <a:cs typeface="Lora"/>
                <a:sym typeface="Lora"/>
                <a:hlinkClick r:id="rId6" tooltip="https://docs.google.com/spreadsheets/d/1LdeIz7668kJmZAvT7arpRJiPQxNpUmoJ/edit?usp=drive_link&amp;ouid=103921193536402738085&amp;rtpof=true&amp;sd=true"/>
              </a:rPr>
              <a:t>Kaggle</a:t>
            </a:r>
          </a:p>
          <a:p>
            <a:pPr marL="431801" lvl="1" indent="-215900" algn="l">
              <a:lnSpc>
                <a:spcPts val="3500"/>
              </a:lnSpc>
              <a:buFont typeface="Arial"/>
              <a:buChar char="•"/>
            </a:pPr>
            <a:r>
              <a:rPr lang="en-US" sz="2000" spc="196">
                <a:solidFill>
                  <a:srgbClr val="FFFBFB"/>
                </a:solidFill>
                <a:latin typeface="Lora"/>
                <a:ea typeface="Lora"/>
                <a:cs typeface="Lora"/>
                <a:sym typeface="Lora"/>
              </a:rPr>
              <a:t>Over 7500 entries with information such as card name, category, ratings, reviews, source, bank, etc.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89287" y="4875398"/>
            <a:ext cx="3542623" cy="304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500"/>
              </a:lnSpc>
              <a:buFont typeface="Arial"/>
              <a:buChar char="•"/>
            </a:pPr>
            <a:r>
              <a:rPr lang="en-US" sz="2000" spc="196">
                <a:solidFill>
                  <a:srgbClr val="FFFBFB"/>
                </a:solidFill>
                <a:latin typeface="Lora"/>
                <a:ea typeface="Lora"/>
                <a:cs typeface="Lora"/>
                <a:sym typeface="Lora"/>
              </a:rPr>
              <a:t>Scrapped information from </a:t>
            </a:r>
            <a:r>
              <a:rPr lang="en-US" sz="2000" u="sng" spc="196">
                <a:solidFill>
                  <a:srgbClr val="FFFBFB"/>
                </a:solidFill>
                <a:latin typeface="Lora"/>
                <a:ea typeface="Lora"/>
                <a:cs typeface="Lora"/>
                <a:sym typeface="Lora"/>
                <a:hlinkClick r:id="rId7" tooltip="https://wallethub.com/d/wells-fargo-active-cash-card-3346c"/>
              </a:rPr>
              <a:t>WalletHub</a:t>
            </a:r>
            <a:r>
              <a:rPr lang="en-US" sz="2000" spc="196">
                <a:solidFill>
                  <a:srgbClr val="FFFBFB"/>
                </a:solidFill>
                <a:latin typeface="Lora"/>
                <a:ea typeface="Lora"/>
                <a:cs typeface="Lora"/>
                <a:sym typeface="Lora"/>
              </a:rPr>
              <a:t> using BeautifulSoup Library</a:t>
            </a:r>
          </a:p>
          <a:p>
            <a:pPr marL="431801" lvl="1" indent="-215900" algn="l">
              <a:lnSpc>
                <a:spcPts val="3500"/>
              </a:lnSpc>
              <a:buFont typeface="Arial"/>
              <a:buChar char="•"/>
            </a:pPr>
            <a:r>
              <a:rPr lang="en-US" sz="2000" spc="196">
                <a:solidFill>
                  <a:srgbClr val="FFFBFB"/>
                </a:solidFill>
                <a:latin typeface="Lora"/>
                <a:ea typeface="Lora"/>
                <a:cs typeface="Lora"/>
                <a:sym typeface="Lora"/>
              </a:rPr>
              <a:t>Includes card specific information for 17 distinct Credit Card Services.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90265" y="3496358"/>
            <a:ext cx="2974893" cy="105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Lora"/>
                <a:ea typeface="Lora"/>
                <a:cs typeface="Lora"/>
                <a:sym typeface="Lora"/>
              </a:rPr>
              <a:t>Compiled Dataset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56554" y="3496358"/>
            <a:ext cx="2974893" cy="105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u="sng" spc="298">
                <a:solidFill>
                  <a:srgbClr val="FDFBFB"/>
                </a:solidFill>
                <a:latin typeface="Lora"/>
                <a:ea typeface="Lora"/>
                <a:cs typeface="Lora"/>
                <a:sym typeface="Lora"/>
                <a:hlinkClick r:id="rId8" tooltip="https://drive.google.com/file/d/1AK2z9v2j3t0Lo1L-esbGjvU4HbX3uGTX/view?usp=drive_link"/>
              </a:rPr>
              <a:t>Scrapped Reviews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62074" y="3496358"/>
            <a:ext cx="2974893" cy="105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Lora"/>
                <a:ea typeface="Lora"/>
                <a:cs typeface="Lora"/>
                <a:sym typeface="Lora"/>
              </a:rPr>
              <a:t>Scrapped Card Info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36797" y="4884923"/>
            <a:ext cx="3614407" cy="3472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480"/>
              </a:lnSpc>
              <a:buFont typeface="Arial"/>
              <a:buChar char="•"/>
            </a:pPr>
            <a:r>
              <a:rPr lang="en-US" sz="2000" spc="196">
                <a:solidFill>
                  <a:srgbClr val="FDFBFB"/>
                </a:solidFill>
                <a:latin typeface="Lora"/>
                <a:ea typeface="Lora"/>
                <a:cs typeface="Lora"/>
                <a:sym typeface="Lora"/>
              </a:rPr>
              <a:t>Scrapped reviews from </a:t>
            </a:r>
            <a:r>
              <a:rPr lang="en-US" sz="2000" u="sng" spc="196">
                <a:solidFill>
                  <a:srgbClr val="FDFBFB"/>
                </a:solidFill>
                <a:latin typeface="Lora"/>
                <a:ea typeface="Lora"/>
                <a:cs typeface="Lora"/>
                <a:sym typeface="Lora"/>
                <a:hlinkClick r:id="rId9" tooltip="https://wallethub.com/d/wells-fargo-active-cash-card-3346c#reviews"/>
              </a:rPr>
              <a:t>WalletHub</a:t>
            </a:r>
            <a:r>
              <a:rPr lang="en-US" sz="2000" spc="196">
                <a:solidFill>
                  <a:srgbClr val="FDFBFB"/>
                </a:solidFill>
                <a:latin typeface="Lora"/>
                <a:ea typeface="Lora"/>
                <a:cs typeface="Lora"/>
                <a:sym typeface="Lora"/>
              </a:rPr>
              <a:t> using BeautifulSoup Library</a:t>
            </a:r>
          </a:p>
          <a:p>
            <a:pPr marL="431801" lvl="1" indent="-215900" algn="l">
              <a:lnSpc>
                <a:spcPts val="3480"/>
              </a:lnSpc>
              <a:buFont typeface="Arial"/>
              <a:buChar char="•"/>
            </a:pPr>
            <a:r>
              <a:rPr lang="en-US" sz="2000" spc="196">
                <a:solidFill>
                  <a:srgbClr val="FDFBFB"/>
                </a:solidFill>
                <a:latin typeface="Lora"/>
                <a:ea typeface="Lora"/>
                <a:cs typeface="Lora"/>
                <a:sym typeface="Lora"/>
              </a:rPr>
              <a:t>Includes text reviews from consumers</a:t>
            </a:r>
          </a:p>
          <a:p>
            <a:pPr marL="431801" lvl="1" indent="-215900" algn="l">
              <a:lnSpc>
                <a:spcPts val="3480"/>
              </a:lnSpc>
              <a:buFont typeface="Arial"/>
              <a:buChar char="•"/>
            </a:pPr>
            <a:r>
              <a:rPr lang="en-US" sz="2000" spc="196">
                <a:solidFill>
                  <a:srgbClr val="FDFBFB"/>
                </a:solidFill>
                <a:latin typeface="Lora"/>
                <a:ea typeface="Lora"/>
                <a:cs typeface="Lora"/>
                <a:sym typeface="Lora"/>
              </a:rPr>
              <a:t>Lables are assiciated with reviews in the form of card name 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4042968" y="2985753"/>
            <a:ext cx="11942841" cy="6540664"/>
            <a:chOff x="0" y="0"/>
            <a:chExt cx="3145440" cy="17226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45440" cy="1722644"/>
            </a:xfrm>
            <a:custGeom>
              <a:avLst/>
              <a:gdLst/>
              <a:ahLst/>
              <a:cxnLst/>
              <a:rect l="l" t="t" r="r" b="b"/>
              <a:pathLst>
                <a:path w="3145440" h="1722644">
                  <a:moveTo>
                    <a:pt x="0" y="0"/>
                  </a:moveTo>
                  <a:lnTo>
                    <a:pt x="3145440" y="0"/>
                  </a:lnTo>
                  <a:lnTo>
                    <a:pt x="3145440" y="1722644"/>
                  </a:lnTo>
                  <a:lnTo>
                    <a:pt x="0" y="1722644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145440" cy="1760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842000" lvl="1" indent="-421000" algn="l">
                <a:lnSpc>
                  <a:spcPts val="5069"/>
                </a:lnSpc>
                <a:buFont typeface="Arial"/>
                <a:buChar char="•"/>
              </a:pPr>
              <a:r>
                <a:rPr lang="en-US" sz="3899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Data Preprocessing </a:t>
              </a:r>
            </a:p>
            <a:p>
              <a:pPr marL="1684001" lvl="2" indent="-561334" algn="l">
                <a:lnSpc>
                  <a:spcPts val="5069"/>
                </a:lnSpc>
                <a:buAutoNum type="alphaLcPeriod"/>
              </a:pPr>
              <a:r>
                <a:rPr lang="en-US" sz="3899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Removing Duplicates</a:t>
              </a:r>
            </a:p>
            <a:p>
              <a:pPr marL="1684001" lvl="2" indent="-561334" algn="l">
                <a:lnSpc>
                  <a:spcPts val="5069"/>
                </a:lnSpc>
                <a:buAutoNum type="alphaLcPeriod"/>
              </a:pPr>
              <a:r>
                <a:rPr lang="en-US" sz="3899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Combining Features</a:t>
              </a:r>
            </a:p>
            <a:p>
              <a:pPr algn="l">
                <a:lnSpc>
                  <a:spcPts val="5069"/>
                </a:lnSpc>
              </a:pPr>
              <a:endParaRPr lang="en-US" sz="38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  <a:p>
              <a:pPr marL="842000" lvl="1" indent="-421000" algn="l">
                <a:lnSpc>
                  <a:spcPts val="5069"/>
                </a:lnSpc>
                <a:buFont typeface="Arial"/>
                <a:buChar char="•"/>
              </a:pPr>
              <a:r>
                <a:rPr lang="en-US" sz="3899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TF-IDF Feature Matrix Creation</a:t>
              </a:r>
            </a:p>
            <a:p>
              <a:pPr algn="l">
                <a:lnSpc>
                  <a:spcPts val="5069"/>
                </a:lnSpc>
              </a:pPr>
              <a:endParaRPr lang="en-US" sz="38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  <a:p>
              <a:pPr marL="842000" lvl="1" indent="-421000" algn="l">
                <a:lnSpc>
                  <a:spcPts val="5069"/>
                </a:lnSpc>
                <a:buFont typeface="Arial"/>
                <a:buChar char="•"/>
              </a:pPr>
              <a:r>
                <a:rPr lang="en-US" sz="3899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Recommender Function</a:t>
              </a:r>
            </a:p>
            <a:p>
              <a:pPr marL="1684001" lvl="2" indent="-561334" algn="l">
                <a:lnSpc>
                  <a:spcPts val="5069"/>
                </a:lnSpc>
                <a:buAutoNum type="alphaLcPeriod"/>
              </a:pPr>
              <a:r>
                <a:rPr lang="en-US" sz="3899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Based on Card Name</a:t>
              </a:r>
            </a:p>
            <a:p>
              <a:pPr marL="1684001" lvl="2" indent="-561334" algn="l">
                <a:lnSpc>
                  <a:spcPts val="5069"/>
                </a:lnSpc>
                <a:buAutoNum type="alphaLcPeriod"/>
              </a:pPr>
              <a:r>
                <a:rPr lang="en-US" sz="3899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Based on Card Category</a:t>
              </a:r>
            </a:p>
            <a:p>
              <a:pPr algn="l">
                <a:lnSpc>
                  <a:spcPts val="5069"/>
                </a:lnSpc>
              </a:pPr>
              <a:endParaRPr lang="en-US" sz="38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863744" y="1060353"/>
            <a:ext cx="8560512" cy="104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90"/>
              </a:lnSpc>
            </a:pPr>
            <a:r>
              <a:rPr lang="en-US" sz="6224" b="1" u="sng" spc="61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  <a:hlinkClick r:id="rId4" tooltip="https://colab.research.google.com/drive/1QSrIIFmDePgvhZ6_ssOywMZn0lRVikQ8#scrollTo=CEBpql5zWKS2"/>
              </a:rPr>
              <a:t>RECOMMENDOR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7600950" y="2751944"/>
            <a:ext cx="4847444" cy="1065165"/>
            <a:chOff x="0" y="0"/>
            <a:chExt cx="1276693" cy="2805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6693" cy="280537"/>
            </a:xfrm>
            <a:custGeom>
              <a:avLst/>
              <a:gdLst/>
              <a:ahLst/>
              <a:cxnLst/>
              <a:rect l="l" t="t" r="r" b="b"/>
              <a:pathLst>
                <a:path w="1276693" h="280537">
                  <a:moveTo>
                    <a:pt x="0" y="0"/>
                  </a:moveTo>
                  <a:lnTo>
                    <a:pt x="1276693" y="0"/>
                  </a:lnTo>
                  <a:lnTo>
                    <a:pt x="1276693" y="280537"/>
                  </a:lnTo>
                  <a:lnTo>
                    <a:pt x="0" y="280537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76693" cy="299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863744" y="2552700"/>
            <a:ext cx="8392106" cy="6914965"/>
          </a:xfrm>
          <a:custGeom>
            <a:avLst/>
            <a:gdLst/>
            <a:ahLst/>
            <a:cxnLst/>
            <a:rect l="l" t="t" r="r" b="b"/>
            <a:pathLst>
              <a:path w="8392106" h="6914965">
                <a:moveTo>
                  <a:pt x="0" y="0"/>
                </a:moveTo>
                <a:lnTo>
                  <a:pt x="8392106" y="0"/>
                </a:lnTo>
                <a:lnTo>
                  <a:pt x="8392106" y="6914966"/>
                </a:lnTo>
                <a:lnTo>
                  <a:pt x="0" y="69149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863744" y="1079403"/>
            <a:ext cx="8560512" cy="938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5624" b="1" spc="55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TOP RECOMMENDATIONS</a:t>
            </a: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762823" y="3966852"/>
            <a:ext cx="7143043" cy="5768944"/>
          </a:xfrm>
          <a:custGeom>
            <a:avLst/>
            <a:gdLst/>
            <a:ahLst/>
            <a:cxnLst/>
            <a:rect l="l" t="t" r="r" b="b"/>
            <a:pathLst>
              <a:path w="7143043" h="5768944">
                <a:moveTo>
                  <a:pt x="0" y="0"/>
                </a:moveTo>
                <a:lnTo>
                  <a:pt x="7143043" y="0"/>
                </a:lnTo>
                <a:lnTo>
                  <a:pt x="7143043" y="5768944"/>
                </a:lnTo>
                <a:lnTo>
                  <a:pt x="0" y="5768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401484" y="2064430"/>
            <a:ext cx="7942168" cy="2837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sz="8224" b="1" spc="80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SENTIMENT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0988" y="5585562"/>
            <a:ext cx="7596792" cy="4022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BERT (Bidirectional Encoder Representations from Transformers) used for sentiment classification.</a:t>
            </a:r>
          </a:p>
          <a:p>
            <a:pPr algn="l">
              <a:lnSpc>
                <a:spcPts val="3992"/>
              </a:lnSpc>
            </a:pPr>
            <a:endParaRPr lang="en-US" sz="2893" spc="283">
              <a:solidFill>
                <a:srgbClr val="F5FFF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Results:</a:t>
            </a:r>
          </a:p>
          <a:p>
            <a:pPr marL="624699" lvl="1" indent="-312350" algn="l">
              <a:lnSpc>
                <a:spcPts val="3992"/>
              </a:lnSpc>
              <a:buFont typeface="Arial"/>
              <a:buChar char="•"/>
            </a:pPr>
            <a:r>
              <a:rPr lang="en-US" sz="2893" spc="283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Positive Sentiments: 59.52%.</a:t>
            </a:r>
          </a:p>
          <a:p>
            <a:pPr marL="624699" lvl="1" indent="-312350" algn="l">
              <a:lnSpc>
                <a:spcPts val="3992"/>
              </a:lnSpc>
              <a:buFont typeface="Arial"/>
              <a:buChar char="•"/>
            </a:pPr>
            <a:r>
              <a:rPr lang="en-US" sz="2893" spc="283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Negative Sentiments: 40.48%.</a:t>
            </a:r>
          </a:p>
          <a:p>
            <a:pPr algn="l">
              <a:lnSpc>
                <a:spcPts val="3992"/>
              </a:lnSpc>
            </a:pPr>
            <a:endParaRPr lang="en-US" sz="2893" spc="283">
              <a:solidFill>
                <a:srgbClr val="F5FFF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</Words>
  <Application>Microsoft Office PowerPoint</Application>
  <PresentationFormat>Custom</PresentationFormat>
  <Paragraphs>89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DM Sans Bold</vt:lpstr>
      <vt:lpstr>Open Sauce Bold</vt:lpstr>
      <vt:lpstr>Raleway Bold</vt:lpstr>
      <vt:lpstr>Calibri</vt:lpstr>
      <vt:lpstr>Oswald Bold</vt:lpstr>
      <vt:lpstr>DM Sans</vt:lpstr>
      <vt:lpstr>Montserrat Light</vt:lpstr>
      <vt:lpstr>Lora</vt:lpstr>
      <vt:lpstr>Raleway Bold Italics</vt:lpstr>
      <vt:lpstr>Arial</vt:lpstr>
      <vt:lpstr>Lora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bia 660 web</dc:title>
  <dc:creator>Srini Vemuri</dc:creator>
  <cp:lastModifiedBy>MYLIE MUDALIYAR</cp:lastModifiedBy>
  <cp:revision>3</cp:revision>
  <dcterms:created xsi:type="dcterms:W3CDTF">2006-08-16T00:00:00Z</dcterms:created>
  <dcterms:modified xsi:type="dcterms:W3CDTF">2025-07-10T03:26:21Z</dcterms:modified>
  <dc:identifier>DAGYwQi9OmE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3fd474-4f3c-44ed-88fb-5cc4bd2471bf_Enabled">
    <vt:lpwstr>true</vt:lpwstr>
  </property>
  <property fmtid="{D5CDD505-2E9C-101B-9397-08002B2CF9AE}" pid="3" name="MSIP_Label_a73fd474-4f3c-44ed-88fb-5cc4bd2471bf_SetDate">
    <vt:lpwstr>2024-12-09T19:38:09Z</vt:lpwstr>
  </property>
  <property fmtid="{D5CDD505-2E9C-101B-9397-08002B2CF9AE}" pid="4" name="MSIP_Label_a73fd474-4f3c-44ed-88fb-5cc4bd2471bf_Method">
    <vt:lpwstr>Standard</vt:lpwstr>
  </property>
  <property fmtid="{D5CDD505-2E9C-101B-9397-08002B2CF9AE}" pid="5" name="MSIP_Label_a73fd474-4f3c-44ed-88fb-5cc4bd2471bf_Name">
    <vt:lpwstr>defa4170-0d19-0005-0004-bc88714345d2</vt:lpwstr>
  </property>
  <property fmtid="{D5CDD505-2E9C-101B-9397-08002B2CF9AE}" pid="6" name="MSIP_Label_a73fd474-4f3c-44ed-88fb-5cc4bd2471bf_SiteId">
    <vt:lpwstr>8d1a69ec-03b5-4345-ae21-dad112f5fb4f</vt:lpwstr>
  </property>
  <property fmtid="{D5CDD505-2E9C-101B-9397-08002B2CF9AE}" pid="7" name="MSIP_Label_a73fd474-4f3c-44ed-88fb-5cc4bd2471bf_ActionId">
    <vt:lpwstr>3cab4f5e-4b50-4d72-8eb6-11775fc03583</vt:lpwstr>
  </property>
  <property fmtid="{D5CDD505-2E9C-101B-9397-08002B2CF9AE}" pid="8" name="MSIP_Label_a73fd474-4f3c-44ed-88fb-5cc4bd2471bf_ContentBits">
    <vt:lpwstr>0</vt:lpwstr>
  </property>
</Properties>
</file>